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Proxima Nova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ProximaNova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italic.fntdata"/><Relationship Id="rId25" Type="http://schemas.openxmlformats.org/officeDocument/2006/relationships/font" Target="fonts/ProximaNova-bold.fntdata"/><Relationship Id="rId28" Type="http://schemas.openxmlformats.org/officeDocument/2006/relationships/font" Target="fonts/Lato-regular.fntdata"/><Relationship Id="rId27" Type="http://schemas.openxmlformats.org/officeDocument/2006/relationships/font" Target="fonts/ProximaNova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0586131bf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0586131bf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0586131bf_0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e0586131bf_0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dbcd61173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dbcd61173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0586131bf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0586131bf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e0586131bf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e0586131bf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0586131bf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0586131bf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e0586131bf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e0586131bf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df9258950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df9258950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e0586131b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e0586131b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0586131bf_0_5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0586131bf_0_5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0586131b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0586131b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9a3bf17d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9a3bf17d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0586131b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e0586131b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9a3bf17db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9a3bf17db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d9a3bf17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d9a3bf17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Classification - spam or not spam, cat or dog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9a3bf17d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9a3bf17d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64c0fb3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64c0fb3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3.png"/><Relationship Id="rId6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evelopers.google.com/machine-learning" TargetMode="External"/><Relationship Id="rId4" Type="http://schemas.openxmlformats.org/officeDocument/2006/relationships/hyperlink" Target="https://developers.google.com/machine-learning/crash-course/" TargetMode="External"/><Relationship Id="rId5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hyperlink" Target="https://www.ed-itsolutions.com/questions-like-answere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en.wikipedia.org/wiki/Decision_tree_learning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14280" l="16750" r="-16750" t="0"/>
          <a:stretch/>
        </p:blipFill>
        <p:spPr>
          <a:xfrm>
            <a:off x="0" y="0"/>
            <a:ext cx="11085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311700" y="89875"/>
            <a:ext cx="8520600" cy="108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lt1"/>
                </a:solidFill>
              </a:rPr>
              <a:t>Random Forest</a:t>
            </a:r>
            <a:endParaRPr b="1">
              <a:solidFill>
                <a:schemeClr val="lt1"/>
              </a:solidFill>
            </a:endParaRPr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623400" y="11791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1"/>
                </a:solidFill>
              </a:rPr>
              <a:t>Ensemble</a:t>
            </a:r>
            <a:r>
              <a:rPr b="1" lang="en-GB" sz="3000">
                <a:solidFill>
                  <a:schemeClr val="lt1"/>
                </a:solidFill>
              </a:rPr>
              <a:t> machine learning algorithm</a:t>
            </a:r>
            <a:endParaRPr b="1" sz="3000">
              <a:solidFill>
                <a:schemeClr val="lt1"/>
              </a:solidFill>
            </a:endParaRPr>
          </a:p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3747900" y="4739375"/>
            <a:ext cx="2271600" cy="3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4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solidFill>
                  <a:schemeClr val="lt1"/>
                </a:solidFill>
              </a:rPr>
              <a:t>Sergey Rogachevsky, 7104711</a:t>
            </a:r>
            <a:endParaRPr b="1" sz="3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Required amount of features </a:t>
            </a:r>
            <a:r>
              <a:rPr lang="en-GB"/>
              <a:t>dependency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C</a:t>
            </a:r>
            <a:r>
              <a:rPr lang="en-GB"/>
              <a:t>lassification: m’ = sqrt(m)</a:t>
            </a:r>
            <a:r>
              <a:rPr lang="en-GB"/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Regression:    m’=log2(m)</a:t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58000" y="1369425"/>
            <a:ext cx="4362126" cy="3271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Dependency</a:t>
            </a:r>
            <a:r>
              <a:rPr lang="en-GB"/>
              <a:t> of average error from amount of trees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4950" y="1152475"/>
            <a:ext cx="4555218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-GB"/>
              <a:t>Random forest algorithm: Step 1. </a:t>
            </a:r>
            <a:r>
              <a:rPr lang="en-GB"/>
              <a:t>Bootstrap dataset</a:t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3559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4650" y="4288588"/>
            <a:ext cx="1194675" cy="43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4"/>
          <p:cNvSpPr/>
          <p:nvPr/>
        </p:nvSpPr>
        <p:spPr>
          <a:xfrm flipH="1" rot="10797269">
            <a:off x="2072900" y="3400100"/>
            <a:ext cx="377700" cy="406500"/>
          </a:xfrm>
          <a:prstGeom prst="bentArrow">
            <a:avLst>
              <a:gd fmla="val 41109" name="adj1"/>
              <a:gd fmla="val 32159" name="adj2"/>
              <a:gd fmla="val 38014" name="adj3"/>
              <a:gd fmla="val 38515" name="adj4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150" y="1244031"/>
            <a:ext cx="4084850" cy="1669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2600" y="3139500"/>
            <a:ext cx="3985400" cy="126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Random forest algorithm: Step 2. </a:t>
            </a:r>
            <a:r>
              <a:rPr lang="en-GB"/>
              <a:t>Build trees</a:t>
            </a:r>
            <a:endParaRPr/>
          </a:p>
        </p:txBody>
      </p:sp>
      <p:sp>
        <p:nvSpPr>
          <p:cNvPr id="152" name="Google Shape;152;p25"/>
          <p:cNvSpPr txBox="1"/>
          <p:nvPr/>
        </p:nvSpPr>
        <p:spPr>
          <a:xfrm flipH="1">
            <a:off x="2965722" y="2793100"/>
            <a:ext cx="1364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999999"/>
                </a:solidFill>
              </a:rPr>
              <a:t>1:N Random Trees</a:t>
            </a:r>
            <a:endParaRPr sz="1000">
              <a:solidFill>
                <a:srgbClr val="999999"/>
              </a:solidFill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1313" y="1299475"/>
            <a:ext cx="4081374" cy="129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3798" y="2725248"/>
            <a:ext cx="2987500" cy="16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5"/>
          <p:cNvSpPr/>
          <p:nvPr/>
        </p:nvSpPr>
        <p:spPr>
          <a:xfrm flipH="1" rot="10797269">
            <a:off x="4441275" y="2880375"/>
            <a:ext cx="377700" cy="406500"/>
          </a:xfrm>
          <a:prstGeom prst="bentArrow">
            <a:avLst>
              <a:gd fmla="val 41109" name="adj1"/>
              <a:gd fmla="val 32159" name="adj2"/>
              <a:gd fmla="val 38014" name="adj3"/>
              <a:gd fmla="val 38515" name="adj4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forest algorithm: Step 3. </a:t>
            </a:r>
            <a:r>
              <a:rPr lang="en-GB"/>
              <a:t>Final decision</a:t>
            </a:r>
            <a:endParaRPr/>
          </a:p>
        </p:txBody>
      </p:sp>
      <p:pic>
        <p:nvPicPr>
          <p:cNvPr id="163" name="Google Shape;16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4650" y="4288588"/>
            <a:ext cx="1194675" cy="4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12613" y="2949100"/>
            <a:ext cx="1990725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96825" y="3885900"/>
            <a:ext cx="2004423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9250" y="1360850"/>
            <a:ext cx="3823725" cy="1349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6"/>
          <p:cNvSpPr/>
          <p:nvPr/>
        </p:nvSpPr>
        <p:spPr>
          <a:xfrm flipH="1" rot="10797269">
            <a:off x="2189125" y="3053675"/>
            <a:ext cx="377700" cy="406500"/>
          </a:xfrm>
          <a:prstGeom prst="bentArrow">
            <a:avLst>
              <a:gd fmla="val 41109" name="adj1"/>
              <a:gd fmla="val 32159" name="adj2"/>
              <a:gd fmla="val 38014" name="adj3"/>
              <a:gd fmla="val 38515" name="adj4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6"/>
          <p:cNvSpPr/>
          <p:nvPr/>
        </p:nvSpPr>
        <p:spPr>
          <a:xfrm flipH="1" rot="10797269">
            <a:off x="3855275" y="3969000"/>
            <a:ext cx="377700" cy="406500"/>
          </a:xfrm>
          <a:prstGeom prst="bentArrow">
            <a:avLst>
              <a:gd fmla="val 41109" name="adj1"/>
              <a:gd fmla="val 32159" name="adj2"/>
              <a:gd fmla="val 38014" name="adj3"/>
              <a:gd fmla="val 38515" name="adj4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6938" y="3189100"/>
            <a:ext cx="1990725" cy="9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forest algorithm: Step 4. Check a</a:t>
            </a:r>
            <a:r>
              <a:rPr lang="en-GB"/>
              <a:t>ccuracy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5783900" y="2824900"/>
            <a:ext cx="1605900" cy="572700"/>
          </a:xfrm>
          <a:prstGeom prst="snip1Rect">
            <a:avLst>
              <a:gd fmla="val 16667" name="adj"/>
            </a:avLst>
          </a:prstGeom>
          <a:solidFill>
            <a:srgbClr val="CCCCCC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7"/>
          <p:cNvSpPr txBox="1"/>
          <p:nvPr/>
        </p:nvSpPr>
        <p:spPr>
          <a:xfrm>
            <a:off x="5812995" y="2918796"/>
            <a:ext cx="1547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dk1"/>
                </a:solidFill>
              </a:rPr>
              <a:t>Out-of-Bag Error</a:t>
            </a:r>
            <a:endParaRPr b="1" sz="1300">
              <a:solidFill>
                <a:schemeClr val="dk1"/>
              </a:solidFill>
            </a:endParaRPr>
          </a:p>
        </p:txBody>
      </p:sp>
      <p:pic>
        <p:nvPicPr>
          <p:cNvPr id="178" name="Google Shape;17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84650" y="4288588"/>
            <a:ext cx="1194675" cy="43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7400" y="2032963"/>
            <a:ext cx="4648200" cy="88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7"/>
          <p:cNvSpPr/>
          <p:nvPr/>
        </p:nvSpPr>
        <p:spPr>
          <a:xfrm flipH="1" rot="10797269">
            <a:off x="3041525" y="3397750"/>
            <a:ext cx="377700" cy="406500"/>
          </a:xfrm>
          <a:prstGeom prst="bentArrow">
            <a:avLst>
              <a:gd fmla="val 41109" name="adj1"/>
              <a:gd fmla="val 32159" name="adj2"/>
              <a:gd fmla="val 38014" name="adj3"/>
              <a:gd fmla="val 38515" name="adj4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883200" y="1133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No control over the process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Can’t be overfitted </a:t>
            </a:r>
            <a:endParaRPr/>
          </a:p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Handle large datasets with high dimensionality</a:t>
            </a:r>
            <a:endParaRPr/>
          </a:p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Easy to use</a:t>
            </a:r>
            <a:endParaRPr/>
          </a:p>
          <a:p>
            <a:pPr indent="-342900" lvl="0" marL="4572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Better performance as of decision trees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4650" y="4288588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marR="50800" rtl="0" algn="l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-GB" sz="1100">
                <a:solidFill>
                  <a:schemeClr val="dk1"/>
                </a:solidFill>
              </a:rPr>
              <a:t>J.Frochte, “Ensemble Learning mittels Bagging und Boosting,” in Maschinelles Lernen. Grundlagen und Algorithmen in python, 3 überarbeitete und erweiterte, Carl Hanser Verlag GmbH &amp; Co. KG, 2020,  ch. 10, pp. 329–342.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lang="en-GB" sz="1100">
                <a:solidFill>
                  <a:schemeClr val="dk1"/>
                </a:solidFill>
                <a:uFill>
                  <a:noFill/>
                </a:u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Machine Learning Crash Course</a:t>
            </a:r>
            <a:r>
              <a:rPr lang="en-GB" sz="1100">
                <a:solidFill>
                  <a:schemeClr val="dk1"/>
                </a:solidFill>
              </a:rPr>
              <a:t> </a:t>
            </a:r>
            <a:r>
              <a:rPr lang="en-GB" sz="1100">
                <a:solidFill>
                  <a:schemeClr val="dk1"/>
                </a:solidFill>
              </a:rPr>
              <a:t>| Google Developers, accessed 07 Juni 2021, &lt;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https://developers.google.com/machine-learning/crash-course/</a:t>
            </a:r>
            <a:r>
              <a:rPr lang="en-GB" sz="1100">
                <a:solidFill>
                  <a:schemeClr val="dk1"/>
                </a:solidFill>
              </a:rPr>
              <a:t>&gt;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84650" y="4288588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Questions?</a:t>
            </a:r>
            <a:endParaRPr/>
          </a:p>
        </p:txBody>
      </p:sp>
      <p:sp>
        <p:nvSpPr>
          <p:cNvPr id="200" name="Google Shape;200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1" name="Google Shape;20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0475" y="1798625"/>
            <a:ext cx="6362700" cy="21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/>
          <p:nvPr/>
        </p:nvSpPr>
        <p:spPr>
          <a:xfrm>
            <a:off x="4769850" y="4782200"/>
            <a:ext cx="39519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-GB" sz="800">
                <a:latin typeface="Lato"/>
                <a:ea typeface="Lato"/>
                <a:cs typeface="Lato"/>
                <a:sym typeface="Lato"/>
              </a:rPr>
              <a:t>image</a:t>
            </a:r>
            <a:r>
              <a:rPr lang="en-GB" sz="800">
                <a:latin typeface="Lato"/>
                <a:ea typeface="Lato"/>
                <a:cs typeface="Lato"/>
                <a:sym typeface="Lato"/>
              </a:rPr>
              <a:t> from </a:t>
            </a:r>
            <a:r>
              <a:rPr lang="en-GB" sz="800"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800" u="sng">
                <a:solidFill>
                  <a:srgbClr val="0277BD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https://www.ed-itsolutions.com/questions-like-answered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Content: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Abstract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Usage doma</a:t>
            </a:r>
            <a:r>
              <a:rPr lang="en-GB"/>
              <a:t>in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Precursor: decision tree	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Simplified decision algorithm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Advantages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Disadvantages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Random forest(RF) building pseudocode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Required amount of features dependency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Dependency of average error from amount of trees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Random forest algorithm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Conclusion</a:t>
            </a:r>
            <a:endParaRPr/>
          </a:p>
          <a:p>
            <a:pPr indent="-30861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GB"/>
              <a:t>References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Abstract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75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GB" sz="1700"/>
              <a:t>RF</a:t>
            </a:r>
            <a:r>
              <a:rPr lang="en-GB" sz="1700"/>
              <a:t> - Type of supervised machine learning algorithm known as ensemble methods</a:t>
            </a:r>
            <a:endParaRPr sz="1700"/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GB" sz="1700"/>
              <a:t>D</a:t>
            </a:r>
            <a:r>
              <a:rPr lang="en-GB" sz="1700"/>
              <a:t>ecision</a:t>
            </a:r>
            <a:r>
              <a:rPr lang="en-GB" sz="1700"/>
              <a:t> tree as a base for development random forest</a:t>
            </a:r>
            <a:endParaRPr sz="1700"/>
          </a:p>
          <a:p>
            <a:pPr indent="-3365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-GB" sz="1700"/>
              <a:t>Uses random sampling data to create various input dataset to make final </a:t>
            </a:r>
            <a:r>
              <a:rPr lang="en-GB" sz="1700"/>
              <a:t>decision</a:t>
            </a:r>
            <a:endParaRPr sz="1700"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Usage domains: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Banking sector: finding loyal customers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Medicine: </a:t>
            </a:r>
            <a:r>
              <a:rPr lang="en-GB"/>
              <a:t>grinding</a:t>
            </a:r>
            <a:r>
              <a:rPr lang="en-GB"/>
              <a:t> correct combination of components 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Computer vision: image classification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Precursor: d</a:t>
            </a:r>
            <a:r>
              <a:rPr lang="en-GB"/>
              <a:t>ecision tree	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Advantages: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Easy to build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Easy to use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Easy to interpret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0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Disadvantages: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Sometimes calculations take too much effort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They don’t classify new samples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3400" y="442816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Simplified decision a</a:t>
            </a:r>
            <a:r>
              <a:rPr lang="en-GB"/>
              <a:t>lgorithm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9025" y="1189175"/>
            <a:ext cx="4685954" cy="35144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5866500" y="4703625"/>
            <a:ext cx="2965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/>
              <a:t>The image from https://en.wikipedia.org/wiki/Random_forest</a:t>
            </a:r>
            <a:endParaRPr sz="800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Advantages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Can be used in both classification and regression task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</a:t>
            </a:r>
            <a:r>
              <a:rPr lang="en-GB"/>
              <a:t>an handle missing values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Maintain accuracy for missing data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Will not overfit the model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Handle large datasets with high dimensionality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Random forests generally outperform </a:t>
            </a:r>
            <a:r>
              <a:rPr lang="en-GB">
                <a:uFill>
                  <a:noFill/>
                </a:uFill>
                <a:hlinkClick r:id="rId3"/>
              </a:rPr>
              <a:t>decision trees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Helps with feature selection based on importance 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Disadvantages	</a:t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Not the best performance at regression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Low level of control over the models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D</a:t>
            </a:r>
            <a:r>
              <a:rPr lang="en-GB"/>
              <a:t>ata characteristics can affect their performance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Lower </a:t>
            </a:r>
            <a:r>
              <a:rPr lang="en-GB"/>
              <a:t>accuracy c</a:t>
            </a:r>
            <a:r>
              <a:rPr lang="en-GB"/>
              <a:t>ompared to gradient boosted trees</a:t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Random forest building pseudocode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241200" y="1152475"/>
            <a:ext cx="8520600" cy="3416400"/>
          </a:xfrm>
          <a:prstGeom prst="rect">
            <a:avLst/>
          </a:prstGeom>
          <a:effectLst>
            <a:reflection blurRad="0" dir="5400000" dist="38100" endA="0" endPos="51000" fadeDir="5400012" kx="0" rotWithShape="0" algn="bl" stPos="0" sy="-100000" ky="0"/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GB"/>
              <a:t>let </a:t>
            </a:r>
            <a:r>
              <a:rPr lang="en-GB"/>
              <a:t>m = amount of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GB"/>
              <a:t>let </a:t>
            </a:r>
            <a:r>
              <a:rPr lang="en-GB"/>
              <a:t>N = amount of random forest trees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GB"/>
              <a:t>for</a:t>
            </a:r>
            <a:r>
              <a:rPr lang="en-GB"/>
              <a:t> i:=0 </a:t>
            </a:r>
            <a:r>
              <a:rPr b="1" lang="en-GB"/>
              <a:t>to</a:t>
            </a:r>
            <a:r>
              <a:rPr lang="en-GB"/>
              <a:t> N </a:t>
            </a:r>
            <a:r>
              <a:rPr b="1" lang="en-GB"/>
              <a:t>do</a:t>
            </a:r>
            <a:endParaRPr b="1"/>
          </a:p>
          <a:p>
            <a:pPr indent="-605699" lvl="0" marL="719999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s</a:t>
            </a:r>
            <a:r>
              <a:rPr lang="en-GB"/>
              <a:t>tart a new Bootstrap-training Dj</a:t>
            </a:r>
            <a:endParaRPr/>
          </a:p>
          <a:p>
            <a:pPr indent="-605699" lvl="0" marL="719999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for each training choose random features m’&lt;=m, which will be used for path’s division in tree</a:t>
            </a:r>
            <a:endParaRPr/>
          </a:p>
          <a:p>
            <a:pPr indent="-605699" lvl="0" marL="719999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add Dj to collection of trees</a:t>
            </a:r>
            <a:endParaRPr/>
          </a:p>
          <a:p>
            <a:pPr indent="-335700" lvl="0" marL="4500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b="1" lang="en-GB"/>
              <a:t>end of</a:t>
            </a:r>
            <a:endParaRPr b="1"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5275" y="4269213"/>
            <a:ext cx="1194675" cy="43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